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8" r:id="rId3"/>
    <p:sldId id="263" r:id="rId4"/>
    <p:sldId id="259" r:id="rId5"/>
    <p:sldId id="265"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97E17D-43AB-AEEF-6637-57C36FE179F3}" name="Anna Jenovari-Brown" initials="AJB" userId="S::atukaajn@allergytherapeutics.com::afa344f6-a2e7-4449-b09e-571d4001624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91" d="100"/>
          <a:sy n="91" d="100"/>
        </p:scale>
        <p:origin x="816" y="1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2D60-5EC7-DAA5-F952-D6419D3141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24AA3E0-4800-7A59-9133-4B6607C0F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D6EFEF-D979-0C51-B485-76B70F343781}"/>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5" name="Footer Placeholder 4">
            <a:extLst>
              <a:ext uri="{FF2B5EF4-FFF2-40B4-BE49-F238E27FC236}">
                <a16:creationId xmlns:a16="http://schemas.microsoft.com/office/drawing/2014/main" id="{D96465B7-36DA-D506-8493-B4AED3979C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274BF0-4DE9-11A3-1C0D-2BC87F861CDD}"/>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65361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87983-2B04-CD73-0477-A0444048329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39EA94-6E6F-8EB1-1C2E-E2095D60FE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5CA814-4748-A62C-696E-7910A1F0C274}"/>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5" name="Footer Placeholder 4">
            <a:extLst>
              <a:ext uri="{FF2B5EF4-FFF2-40B4-BE49-F238E27FC236}">
                <a16:creationId xmlns:a16="http://schemas.microsoft.com/office/drawing/2014/main" id="{AC61A37E-44CC-F4AD-AF00-F419A74ECD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675729-B506-0677-D6AA-753637DC3AC8}"/>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312393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2E1DA-AC24-3F6B-22A2-372BF36975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E9A827-6E48-8E0A-6C48-670A82B1B2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95368E-7A1A-B6BC-4CE9-75C502114F14}"/>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5" name="Footer Placeholder 4">
            <a:extLst>
              <a:ext uri="{FF2B5EF4-FFF2-40B4-BE49-F238E27FC236}">
                <a16:creationId xmlns:a16="http://schemas.microsoft.com/office/drawing/2014/main" id="{DCE38F8D-4AB8-9A6A-0571-CB98304AB4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993107-C96E-389F-8DCC-E66AFD4EA4E9}"/>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025512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29EE-2112-2740-B23F-AB638D6B06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6D2507-2348-DF8C-352E-506560A47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11CF19-90C9-865C-E987-3F462340D927}"/>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5" name="Footer Placeholder 4">
            <a:extLst>
              <a:ext uri="{FF2B5EF4-FFF2-40B4-BE49-F238E27FC236}">
                <a16:creationId xmlns:a16="http://schemas.microsoft.com/office/drawing/2014/main" id="{B776FDAE-5212-A683-F4C5-1EF47E392E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9AF42D-8441-4B47-D5DB-3585FFD2F8E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69382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5A-1E06-ADD3-EB7C-E3D015F60E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8DEC68-6B46-88B3-E1BF-6EBBEC27F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16DAF-0D1C-F7DB-83BB-609291DF2453}"/>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5" name="Footer Placeholder 4">
            <a:extLst>
              <a:ext uri="{FF2B5EF4-FFF2-40B4-BE49-F238E27FC236}">
                <a16:creationId xmlns:a16="http://schemas.microsoft.com/office/drawing/2014/main" id="{121486D5-0BD3-F15B-EDF1-5EDBFAF447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F95A97-C539-5BC0-A0A0-CD73132733E1}"/>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095705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347F-7EBF-497A-3833-809013BE953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E94FF0-1996-CE8D-C04A-2A5EF96B8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A9189D-1555-AEC4-E0AB-9CBB51B8D6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993A9B-0BB1-109A-A7B9-E0DDCF5C04B0}"/>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6" name="Footer Placeholder 5">
            <a:extLst>
              <a:ext uri="{FF2B5EF4-FFF2-40B4-BE49-F238E27FC236}">
                <a16:creationId xmlns:a16="http://schemas.microsoft.com/office/drawing/2014/main" id="{142702AF-5CF4-4092-4DFA-E46505B399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651E5B-49EF-8E71-2F2C-60822B29AF3F}"/>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70719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676D-F050-AB21-850D-62E1BD6D5C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D74D36-7ED8-9470-E12C-E546A7981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212A2B-7266-4FBE-509A-ED1404F14A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8DC817D-446F-5807-A0E7-768CE8244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CD0966-DC4D-9EFA-40FE-2A6582E64E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1A0366-152A-931B-70D6-A7DCBC7E2CE9}"/>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8" name="Footer Placeholder 7">
            <a:extLst>
              <a:ext uri="{FF2B5EF4-FFF2-40B4-BE49-F238E27FC236}">
                <a16:creationId xmlns:a16="http://schemas.microsoft.com/office/drawing/2014/main" id="{3CBDC1FD-4AEA-534E-F7BE-28F0B941ECE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EFF6420-BDEE-1E21-30A4-013548F8CF97}"/>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100500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77FD-11FF-2154-5F46-F0C09DF0E7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3832D6-C343-504C-0482-1101D83285C9}"/>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4" name="Footer Placeholder 3">
            <a:extLst>
              <a:ext uri="{FF2B5EF4-FFF2-40B4-BE49-F238E27FC236}">
                <a16:creationId xmlns:a16="http://schemas.microsoft.com/office/drawing/2014/main" id="{5949CED3-2379-7F27-224C-B8D51947B9D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1ECBAF-F8A4-ADF2-4BF8-46FBFED053D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410130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C940C-A3C2-C34A-203B-42D18EB0DDCA}"/>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3" name="Footer Placeholder 2">
            <a:extLst>
              <a:ext uri="{FF2B5EF4-FFF2-40B4-BE49-F238E27FC236}">
                <a16:creationId xmlns:a16="http://schemas.microsoft.com/office/drawing/2014/main" id="{C3E593E3-65E1-D39D-D9D4-5ABDA0FCF6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C69246-1B6F-9C11-DA1F-584D3FF2531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95238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DAB9-E68A-D064-5CD4-3D6636802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3D5D452-1F24-5A5C-7405-0A5A2C1D1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2117940-7E9E-38FC-EF8E-77AE5BC5F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16C1B-A562-B400-5515-98CE77996B5B}"/>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6" name="Footer Placeholder 5">
            <a:extLst>
              <a:ext uri="{FF2B5EF4-FFF2-40B4-BE49-F238E27FC236}">
                <a16:creationId xmlns:a16="http://schemas.microsoft.com/office/drawing/2014/main" id="{09241A5B-B6D7-4D9B-5A4C-46DC19A1F4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21825C-3CBF-4AD7-CB3A-5CE3203DA68D}"/>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12425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9177-6FBE-0F0E-6FB9-47613601B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D4ADA-6934-3B05-6DE6-3AF471B16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7F7A32-D8A8-411C-9B98-1138A210B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3C427A-FC6D-050D-7D4E-1E73570F0427}"/>
              </a:ext>
            </a:extLst>
          </p:cNvPr>
          <p:cNvSpPr>
            <a:spLocks noGrp="1"/>
          </p:cNvSpPr>
          <p:nvPr>
            <p:ph type="dt" sz="half" idx="10"/>
          </p:nvPr>
        </p:nvSpPr>
        <p:spPr/>
        <p:txBody>
          <a:bodyPr/>
          <a:lstStyle/>
          <a:p>
            <a:fld id="{9417E30F-DC02-48E3-9301-5A47B70C2763}" type="datetimeFigureOut">
              <a:rPr lang="en-GB" smtClean="0"/>
              <a:t>13/06/2023</a:t>
            </a:fld>
            <a:endParaRPr lang="en-GB"/>
          </a:p>
        </p:txBody>
      </p:sp>
      <p:sp>
        <p:nvSpPr>
          <p:cNvPr id="6" name="Footer Placeholder 5">
            <a:extLst>
              <a:ext uri="{FF2B5EF4-FFF2-40B4-BE49-F238E27FC236}">
                <a16:creationId xmlns:a16="http://schemas.microsoft.com/office/drawing/2014/main" id="{AF7EEEFA-F766-2DCF-9E7A-B6403ADCBF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7F1AA8-F63D-BE9E-8C75-A6457D182CF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13142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2C0FB6-2EB8-CE0C-2DCE-A505BBF696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92462F-5CA2-CF04-8B96-59BA6120AE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B34DB-861B-F809-B4EC-2DFD978684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7E30F-DC02-48E3-9301-5A47B70C2763}" type="datetimeFigureOut">
              <a:rPr lang="en-GB" smtClean="0"/>
              <a:t>13/06/2023</a:t>
            </a:fld>
            <a:endParaRPr lang="en-GB"/>
          </a:p>
        </p:txBody>
      </p:sp>
      <p:sp>
        <p:nvSpPr>
          <p:cNvPr id="5" name="Footer Placeholder 4">
            <a:extLst>
              <a:ext uri="{FF2B5EF4-FFF2-40B4-BE49-F238E27FC236}">
                <a16:creationId xmlns:a16="http://schemas.microsoft.com/office/drawing/2014/main" id="{15E83499-A31A-6E28-BEC5-E1B96CD7B8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8663832-EF97-5028-8E7A-A69A200D96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66CA88-382D-4ABB-8EEE-DBA860E2D019}" type="slidenum">
              <a:rPr lang="en-GB" smtClean="0"/>
              <a:t>‹#›</a:t>
            </a:fld>
            <a:endParaRPr lang="en-GB"/>
          </a:p>
        </p:txBody>
      </p:sp>
    </p:spTree>
    <p:extLst>
      <p:ext uri="{BB962C8B-B14F-4D97-AF65-F5344CB8AC3E}">
        <p14:creationId xmlns:p14="http://schemas.microsoft.com/office/powerpoint/2010/main" val="162682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bacp.co.uk/events-and-resources/ethics-and-standards/ethical-framework-for-the-counselling-professions/" TargetMode="External"/><Relationship Id="rId2" Type="http://schemas.openxmlformats.org/officeDocument/2006/relationships/hyperlink" Target="https://www.bacp.co.uk/"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mailto:believeintalking@hotmail.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DBCBB6C-55CE-74D2-249E-C652427BA9D9}"/>
              </a:ext>
            </a:extLst>
          </p:cNvPr>
          <p:cNvGrpSpPr/>
          <p:nvPr/>
        </p:nvGrpSpPr>
        <p:grpSpPr>
          <a:xfrm>
            <a:off x="2145459" y="2852846"/>
            <a:ext cx="7510378" cy="3627381"/>
            <a:chOff x="1050583" y="1666078"/>
            <a:chExt cx="9500092" cy="4672468"/>
          </a:xfrm>
        </p:grpSpPr>
        <p:pic>
          <p:nvPicPr>
            <p:cNvPr id="3" name="Picture 2">
              <a:extLst>
                <a:ext uri="{FF2B5EF4-FFF2-40B4-BE49-F238E27FC236}">
                  <a16:creationId xmlns:a16="http://schemas.microsoft.com/office/drawing/2014/main" id="{71DD6F8C-B229-27DD-7090-7EC5260D282F}"/>
                </a:ext>
              </a:extLst>
            </p:cNvPr>
            <p:cNvPicPr>
              <a:picLocks noChangeAspect="1"/>
            </p:cNvPicPr>
            <p:nvPr/>
          </p:nvPicPr>
          <p:blipFill>
            <a:blip r:embed="rId2"/>
            <a:stretch>
              <a:fillRect/>
            </a:stretch>
          </p:blipFill>
          <p:spPr>
            <a:xfrm>
              <a:off x="1050583" y="4128233"/>
              <a:ext cx="2947084" cy="2210313"/>
            </a:xfrm>
            <a:prstGeom prst="rect">
              <a:avLst/>
            </a:prstGeom>
          </p:spPr>
        </p:pic>
        <p:pic>
          <p:nvPicPr>
            <p:cNvPr id="4" name="Picture 3">
              <a:extLst>
                <a:ext uri="{FF2B5EF4-FFF2-40B4-BE49-F238E27FC236}">
                  <a16:creationId xmlns:a16="http://schemas.microsoft.com/office/drawing/2014/main" id="{DB1D0933-5D4C-D47C-F1E1-988953EC1B46}"/>
                </a:ext>
              </a:extLst>
            </p:cNvPr>
            <p:cNvPicPr>
              <a:picLocks noChangeAspect="1"/>
            </p:cNvPicPr>
            <p:nvPr/>
          </p:nvPicPr>
          <p:blipFill>
            <a:blip r:embed="rId3"/>
            <a:stretch>
              <a:fillRect/>
            </a:stretch>
          </p:blipFill>
          <p:spPr>
            <a:xfrm>
              <a:off x="7452270" y="1666078"/>
              <a:ext cx="2948025" cy="2211018"/>
            </a:xfrm>
            <a:prstGeom prst="rect">
              <a:avLst/>
            </a:prstGeom>
          </p:spPr>
        </p:pic>
        <p:pic>
          <p:nvPicPr>
            <p:cNvPr id="5" name="Picture 4">
              <a:extLst>
                <a:ext uri="{FF2B5EF4-FFF2-40B4-BE49-F238E27FC236}">
                  <a16:creationId xmlns:a16="http://schemas.microsoft.com/office/drawing/2014/main" id="{340BE2BF-6D56-7766-3205-A3CAFDDA733F}"/>
                </a:ext>
              </a:extLst>
            </p:cNvPr>
            <p:cNvPicPr>
              <a:picLocks noChangeAspect="1"/>
            </p:cNvPicPr>
            <p:nvPr/>
          </p:nvPicPr>
          <p:blipFill>
            <a:blip r:embed="rId4"/>
            <a:stretch>
              <a:fillRect/>
            </a:stretch>
          </p:blipFill>
          <p:spPr>
            <a:xfrm>
              <a:off x="1050583" y="1673771"/>
              <a:ext cx="2948025" cy="2211019"/>
            </a:xfrm>
            <a:prstGeom prst="rect">
              <a:avLst/>
            </a:prstGeom>
          </p:spPr>
        </p:pic>
        <p:pic>
          <p:nvPicPr>
            <p:cNvPr id="2" name="Picture 1">
              <a:extLst>
                <a:ext uri="{FF2B5EF4-FFF2-40B4-BE49-F238E27FC236}">
                  <a16:creationId xmlns:a16="http://schemas.microsoft.com/office/drawing/2014/main" id="{59507282-835E-83BF-BAE6-2281F9AC9B9D}"/>
                </a:ext>
              </a:extLst>
            </p:cNvPr>
            <p:cNvPicPr>
              <a:picLocks noChangeAspect="1"/>
            </p:cNvPicPr>
            <p:nvPr/>
          </p:nvPicPr>
          <p:blipFill>
            <a:blip r:embed="rId5"/>
            <a:stretch>
              <a:fillRect/>
            </a:stretch>
          </p:blipFill>
          <p:spPr>
            <a:xfrm>
              <a:off x="4203998" y="1666078"/>
              <a:ext cx="2948025" cy="2211019"/>
            </a:xfrm>
            <a:prstGeom prst="rect">
              <a:avLst/>
            </a:prstGeom>
          </p:spPr>
        </p:pic>
        <p:pic>
          <p:nvPicPr>
            <p:cNvPr id="7" name="Picture 6">
              <a:extLst>
                <a:ext uri="{FF2B5EF4-FFF2-40B4-BE49-F238E27FC236}">
                  <a16:creationId xmlns:a16="http://schemas.microsoft.com/office/drawing/2014/main" id="{206AE4CB-5C71-B617-544F-299CAB05460D}"/>
                </a:ext>
              </a:extLst>
            </p:cNvPr>
            <p:cNvPicPr>
              <a:picLocks noChangeAspect="1"/>
            </p:cNvPicPr>
            <p:nvPr/>
          </p:nvPicPr>
          <p:blipFill>
            <a:blip r:embed="rId6"/>
            <a:stretch>
              <a:fillRect/>
            </a:stretch>
          </p:blipFill>
          <p:spPr>
            <a:xfrm>
              <a:off x="4211696" y="4107006"/>
              <a:ext cx="2948025" cy="2211018"/>
            </a:xfrm>
            <a:prstGeom prst="rect">
              <a:avLst/>
            </a:prstGeom>
          </p:spPr>
        </p:pic>
        <p:pic>
          <p:nvPicPr>
            <p:cNvPr id="9" name="Picture 8">
              <a:extLst>
                <a:ext uri="{FF2B5EF4-FFF2-40B4-BE49-F238E27FC236}">
                  <a16:creationId xmlns:a16="http://schemas.microsoft.com/office/drawing/2014/main" id="{463D6952-4D6D-84DF-9D5F-4F29CBF01A98}"/>
                </a:ext>
              </a:extLst>
            </p:cNvPr>
            <p:cNvPicPr>
              <a:picLocks noChangeAspect="1"/>
            </p:cNvPicPr>
            <p:nvPr/>
          </p:nvPicPr>
          <p:blipFill>
            <a:blip r:embed="rId7"/>
            <a:stretch>
              <a:fillRect/>
            </a:stretch>
          </p:blipFill>
          <p:spPr>
            <a:xfrm>
              <a:off x="7381347" y="4073714"/>
              <a:ext cx="2948025" cy="2212985"/>
            </a:xfrm>
            <a:prstGeom prst="rect">
              <a:avLst/>
            </a:prstGeom>
          </p:spPr>
        </p:pic>
        <p:sp>
          <p:nvSpPr>
            <p:cNvPr id="11" name="TextBox 10">
              <a:extLst>
                <a:ext uri="{FF2B5EF4-FFF2-40B4-BE49-F238E27FC236}">
                  <a16:creationId xmlns:a16="http://schemas.microsoft.com/office/drawing/2014/main" id="{8AECFCCE-459F-9607-D008-DF8C81CA12E3}"/>
                </a:ext>
              </a:extLst>
            </p:cNvPr>
            <p:cNvSpPr txBox="1"/>
            <p:nvPr/>
          </p:nvSpPr>
          <p:spPr>
            <a:xfrm>
              <a:off x="1453483" y="2725049"/>
              <a:ext cx="2053486" cy="515386"/>
            </a:xfrm>
            <a:prstGeom prst="rect">
              <a:avLst/>
            </a:prstGeom>
            <a:noFill/>
          </p:spPr>
          <p:txBody>
            <a:bodyPr wrap="square" rtlCol="0">
              <a:spAutoFit/>
            </a:bodyPr>
            <a:lstStyle/>
            <a:p>
              <a:pPr defTabSz="786384">
                <a:spcAft>
                  <a:spcPts val="600"/>
                </a:spcAft>
              </a:pPr>
              <a:r>
                <a:rPr lang="en-GB" sz="2000" b="1" kern="1200" dirty="0">
                  <a:solidFill>
                    <a:schemeClr val="bg1"/>
                  </a:solidFill>
                  <a:latin typeface="+mn-lt"/>
                  <a:ea typeface="+mn-ea"/>
                  <a:cs typeface="+mn-cs"/>
                </a:rPr>
                <a:t>You  (client)  </a:t>
              </a:r>
              <a:endParaRPr lang="en-GB" sz="2000" b="1" dirty="0">
                <a:solidFill>
                  <a:schemeClr val="bg1"/>
                </a:solidFill>
              </a:endParaRPr>
            </a:p>
          </p:txBody>
        </p:sp>
        <p:sp>
          <p:nvSpPr>
            <p:cNvPr id="13" name="TextBox 12">
              <a:extLst>
                <a:ext uri="{FF2B5EF4-FFF2-40B4-BE49-F238E27FC236}">
                  <a16:creationId xmlns:a16="http://schemas.microsoft.com/office/drawing/2014/main" id="{40082020-B46F-B959-5BE1-5C0C87BC3FAF}"/>
                </a:ext>
              </a:extLst>
            </p:cNvPr>
            <p:cNvSpPr txBox="1"/>
            <p:nvPr/>
          </p:nvSpPr>
          <p:spPr>
            <a:xfrm>
              <a:off x="4501631" y="2676746"/>
              <a:ext cx="2352758" cy="515386"/>
            </a:xfrm>
            <a:prstGeom prst="rect">
              <a:avLst/>
            </a:prstGeom>
            <a:noFill/>
          </p:spPr>
          <p:txBody>
            <a:bodyPr wrap="square" rtlCol="0">
              <a:spAutoFit/>
            </a:bodyPr>
            <a:lstStyle/>
            <a:p>
              <a:pPr defTabSz="786384">
                <a:spcAft>
                  <a:spcPts val="600"/>
                </a:spcAft>
              </a:pPr>
              <a:r>
                <a:rPr lang="en-GB" sz="2000" b="1" kern="1200" dirty="0">
                  <a:solidFill>
                    <a:schemeClr val="bg1"/>
                  </a:solidFill>
                  <a:latin typeface="+mn-lt"/>
                  <a:ea typeface="+mn-ea"/>
                  <a:cs typeface="+mn-cs"/>
                </a:rPr>
                <a:t>The problems </a:t>
              </a:r>
              <a:endParaRPr lang="en-GB" sz="2000" b="1" dirty="0">
                <a:solidFill>
                  <a:schemeClr val="bg1"/>
                </a:solidFill>
              </a:endParaRPr>
            </a:p>
          </p:txBody>
        </p:sp>
        <p:sp>
          <p:nvSpPr>
            <p:cNvPr id="15" name="TextBox 14">
              <a:extLst>
                <a:ext uri="{FF2B5EF4-FFF2-40B4-BE49-F238E27FC236}">
                  <a16:creationId xmlns:a16="http://schemas.microsoft.com/office/drawing/2014/main" id="{4367C361-E8F3-A801-8633-057A4D900394}"/>
                </a:ext>
              </a:extLst>
            </p:cNvPr>
            <p:cNvSpPr txBox="1"/>
            <p:nvPr/>
          </p:nvSpPr>
          <p:spPr>
            <a:xfrm>
              <a:off x="1272997" y="4918596"/>
              <a:ext cx="2717074" cy="523220"/>
            </a:xfrm>
            <a:prstGeom prst="rect">
              <a:avLst/>
            </a:prstGeom>
            <a:noFill/>
          </p:spPr>
          <p:txBody>
            <a:bodyPr wrap="square" rtlCol="0">
              <a:spAutoFit/>
            </a:bodyPr>
            <a:lstStyle/>
            <a:p>
              <a:pPr defTabSz="786384">
                <a:spcAft>
                  <a:spcPts val="600"/>
                </a:spcAft>
              </a:pPr>
              <a:r>
                <a:rPr lang="en-GB" sz="2000" b="1" kern="1200" dirty="0">
                  <a:solidFill>
                    <a:schemeClr val="bg1"/>
                  </a:solidFill>
                  <a:latin typeface="+mn-lt"/>
                  <a:ea typeface="+mn-ea"/>
                  <a:cs typeface="+mn-cs"/>
                </a:rPr>
                <a:t>Me (Counsellor) </a:t>
              </a:r>
              <a:endParaRPr lang="en-GB" sz="2000" b="1" dirty="0">
                <a:solidFill>
                  <a:schemeClr val="bg1"/>
                </a:solidFill>
              </a:endParaRPr>
            </a:p>
          </p:txBody>
        </p:sp>
        <p:sp>
          <p:nvSpPr>
            <p:cNvPr id="17" name="TextBox 16">
              <a:extLst>
                <a:ext uri="{FF2B5EF4-FFF2-40B4-BE49-F238E27FC236}">
                  <a16:creationId xmlns:a16="http://schemas.microsoft.com/office/drawing/2014/main" id="{983B39B1-2496-951C-6E93-DD49A31E4E47}"/>
                </a:ext>
              </a:extLst>
            </p:cNvPr>
            <p:cNvSpPr txBox="1"/>
            <p:nvPr/>
          </p:nvSpPr>
          <p:spPr>
            <a:xfrm>
              <a:off x="7685779" y="2626300"/>
              <a:ext cx="2864896" cy="515386"/>
            </a:xfrm>
            <a:prstGeom prst="rect">
              <a:avLst/>
            </a:prstGeom>
            <a:noFill/>
          </p:spPr>
          <p:txBody>
            <a:bodyPr wrap="square" rtlCol="0">
              <a:spAutoFit/>
            </a:bodyPr>
            <a:lstStyle/>
            <a:p>
              <a:pPr defTabSz="786384">
                <a:spcAft>
                  <a:spcPts val="600"/>
                </a:spcAft>
              </a:pPr>
              <a:r>
                <a:rPr lang="en-GB" sz="2000" b="1" dirty="0">
                  <a:solidFill>
                    <a:schemeClr val="bg1"/>
                  </a:solidFill>
                </a:rPr>
                <a:t>C</a:t>
              </a:r>
              <a:r>
                <a:rPr lang="en-GB" sz="2000" b="1" kern="1200" dirty="0">
                  <a:solidFill>
                    <a:schemeClr val="bg1"/>
                  </a:solidFill>
                  <a:latin typeface="+mn-lt"/>
                  <a:ea typeface="+mn-ea"/>
                  <a:cs typeface="+mn-cs"/>
                </a:rPr>
                <a:t>ounselling room </a:t>
              </a:r>
              <a:endParaRPr lang="en-GB" sz="2000" b="1" dirty="0">
                <a:solidFill>
                  <a:schemeClr val="bg1"/>
                </a:solidFill>
              </a:endParaRPr>
            </a:p>
          </p:txBody>
        </p:sp>
        <p:sp>
          <p:nvSpPr>
            <p:cNvPr id="18" name="TextBox 17">
              <a:extLst>
                <a:ext uri="{FF2B5EF4-FFF2-40B4-BE49-F238E27FC236}">
                  <a16:creationId xmlns:a16="http://schemas.microsoft.com/office/drawing/2014/main" id="{8F5A5A6C-1E8B-EDE5-108A-4B4645554059}"/>
                </a:ext>
              </a:extLst>
            </p:cNvPr>
            <p:cNvSpPr txBox="1"/>
            <p:nvPr/>
          </p:nvSpPr>
          <p:spPr>
            <a:xfrm>
              <a:off x="8052543" y="4992285"/>
              <a:ext cx="2276828" cy="515386"/>
            </a:xfrm>
            <a:prstGeom prst="rect">
              <a:avLst/>
            </a:prstGeom>
            <a:noFill/>
          </p:spPr>
          <p:txBody>
            <a:bodyPr wrap="square" rtlCol="0">
              <a:spAutoFit/>
            </a:bodyPr>
            <a:lstStyle/>
            <a:p>
              <a:pPr defTabSz="786384">
                <a:spcAft>
                  <a:spcPts val="600"/>
                </a:spcAft>
              </a:pPr>
              <a:r>
                <a:rPr lang="en-GB" sz="2000" b="1" dirty="0">
                  <a:solidFill>
                    <a:schemeClr val="bg1"/>
                  </a:solidFill>
                </a:rPr>
                <a:t>Contact </a:t>
              </a:r>
              <a:r>
                <a:rPr lang="en-GB" sz="2000" b="1" kern="1200" dirty="0">
                  <a:solidFill>
                    <a:schemeClr val="bg1"/>
                  </a:solidFill>
                  <a:latin typeface="+mn-lt"/>
                  <a:ea typeface="+mn-ea"/>
                  <a:cs typeface="+mn-cs"/>
                </a:rPr>
                <a:t> </a:t>
              </a:r>
              <a:endParaRPr lang="en-GB" sz="2000" b="1" dirty="0">
                <a:solidFill>
                  <a:schemeClr val="bg1"/>
                </a:solidFill>
              </a:endParaRPr>
            </a:p>
          </p:txBody>
        </p:sp>
      </p:grpSp>
      <p:sp>
        <p:nvSpPr>
          <p:cNvPr id="26" name="Rectangle: Rounded Corners 25">
            <a:extLst>
              <a:ext uri="{FF2B5EF4-FFF2-40B4-BE49-F238E27FC236}">
                <a16:creationId xmlns:a16="http://schemas.microsoft.com/office/drawing/2014/main" id="{B7AAC4C0-205E-6052-8C86-C5F2567B6EAE}"/>
              </a:ext>
            </a:extLst>
          </p:cNvPr>
          <p:cNvSpPr/>
          <p:nvPr/>
        </p:nvSpPr>
        <p:spPr>
          <a:xfrm>
            <a:off x="180474" y="505327"/>
            <a:ext cx="11706725" cy="2241516"/>
          </a:xfrm>
          <a:prstGeom prst="round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GB" sz="1800" b="1" kern="100" dirty="0">
                <a:solidFill>
                  <a:schemeClr val="tx1"/>
                </a:solidFill>
                <a:effectLst/>
                <a:latin typeface="Arial Rounded MT Bold" panose="020F0704030504030204" pitchFamily="34" charset="0"/>
                <a:ea typeface="Calibri" panose="020F0502020204030204" pitchFamily="34" charset="0"/>
                <a:cs typeface="Calibri" panose="020F0502020204030204" pitchFamily="34" charset="0"/>
              </a:rPr>
              <a:t>Welcome to Believe in Talking</a:t>
            </a:r>
          </a:p>
          <a:p>
            <a:pPr algn="ctr">
              <a:lnSpc>
                <a:spcPct val="110000"/>
              </a:lnSpc>
              <a:spcAft>
                <a:spcPts val="300"/>
              </a:spcAft>
            </a:pP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My name is Anna and I’m a </a:t>
            </a:r>
            <a:r>
              <a:rPr lang="en-GB" sz="1800" kern="1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Psychodynamically</a:t>
            </a: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trained counsellor offering in-person </a:t>
            </a:r>
            <a:r>
              <a:rPr lang="en-GB"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and </a:t>
            </a: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online counselling sessions to adults. </a:t>
            </a:r>
          </a:p>
          <a:p>
            <a:pPr algn="ctr">
              <a:lnSpc>
                <a:spcPct val="110000"/>
              </a:lnSpc>
              <a:spcAft>
                <a:spcPts val="300"/>
              </a:spcAft>
            </a:pP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believe that talking to a trained, professional counsellor in a safe, confidential place can help people to understand why they are struggling to cope with modern life challenges. </a:t>
            </a:r>
          </a:p>
        </p:txBody>
      </p:sp>
      <p:sp>
        <p:nvSpPr>
          <p:cNvPr id="19" name="Text Box 2">
            <a:extLst>
              <a:ext uri="{FF2B5EF4-FFF2-40B4-BE49-F238E27FC236}">
                <a16:creationId xmlns:a16="http://schemas.microsoft.com/office/drawing/2014/main" id="{14AAAA07-3D07-DEDB-6E24-772847FDFAE8}"/>
              </a:ext>
            </a:extLst>
          </p:cNvPr>
          <p:cNvSpPr txBox="1">
            <a:spLocks noChangeArrowheads="1"/>
          </p:cNvSpPr>
          <p:nvPr/>
        </p:nvSpPr>
        <p:spPr bwMode="auto">
          <a:xfrm>
            <a:off x="9655836" y="315305"/>
            <a:ext cx="2038857" cy="563000"/>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1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1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1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1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11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r>
              <a:rPr kumimoji="0" lang="en-GB" sz="20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     </a:t>
            </a:r>
            <a:endParaRPr kumimoji="0" lang="en-GB" sz="2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6D0F9897-F274-734C-596D-6BFABDBF3BE5}"/>
              </a:ext>
            </a:extLst>
          </p:cNvPr>
          <p:cNvSpPr txBox="1"/>
          <p:nvPr/>
        </p:nvSpPr>
        <p:spPr>
          <a:xfrm>
            <a:off x="4645127" y="5377876"/>
            <a:ext cx="2264868" cy="400110"/>
          </a:xfrm>
          <a:prstGeom prst="rect">
            <a:avLst/>
          </a:prstGeom>
          <a:noFill/>
        </p:spPr>
        <p:txBody>
          <a:bodyPr wrap="square" rtlCol="0">
            <a:spAutoFit/>
          </a:bodyPr>
          <a:lstStyle/>
          <a:p>
            <a:pPr algn="ctr" defTabSz="786384">
              <a:spcAft>
                <a:spcPts val="600"/>
              </a:spcAft>
            </a:pPr>
            <a:r>
              <a:rPr lang="en-GB" sz="2000" b="1" kern="1200" dirty="0">
                <a:solidFill>
                  <a:schemeClr val="bg1"/>
                </a:solidFill>
                <a:latin typeface="+mn-lt"/>
                <a:ea typeface="+mn-ea"/>
                <a:cs typeface="+mn-cs"/>
              </a:rPr>
              <a:t>Practicalities  </a:t>
            </a:r>
            <a:endParaRPr lang="en-GB" sz="2000" b="1" dirty="0">
              <a:solidFill>
                <a:schemeClr val="bg1"/>
              </a:solidFill>
            </a:endParaRPr>
          </a:p>
        </p:txBody>
      </p:sp>
    </p:spTree>
    <p:extLst>
      <p:ext uri="{BB962C8B-B14F-4D97-AF65-F5344CB8AC3E}">
        <p14:creationId xmlns:p14="http://schemas.microsoft.com/office/powerpoint/2010/main" val="419611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56623" y="497886"/>
            <a:ext cx="1725023" cy="494892"/>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4F6F282-455D-81C5-565B-0DBE88824275}"/>
              </a:ext>
            </a:extLst>
          </p:cNvPr>
          <p:cNvSpPr/>
          <p:nvPr/>
        </p:nvSpPr>
        <p:spPr>
          <a:xfrm>
            <a:off x="400595" y="1150210"/>
            <a:ext cx="11556274" cy="5209904"/>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nchorCtr="0"/>
          <a:lstStyle/>
          <a:p>
            <a:pPr algn="just">
              <a:lnSpc>
                <a:spcPct val="130000"/>
              </a:lnSpc>
            </a:pP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You are reading this page probably because you are seeking counselling for a well-defined diagnosis or because </a:t>
            </a:r>
            <a:r>
              <a:rPr lang="en-GB" sz="1400" kern="100" dirty="0">
                <a:solidFill>
                  <a:schemeClr val="tx1"/>
                </a:solidFill>
                <a:latin typeface="Arial" panose="020B0604020202020204" pitchFamily="34" charset="0"/>
                <a:ea typeface="Calibri" panose="020F0502020204030204" pitchFamily="34" charset="0"/>
                <a:cs typeface="Arial" panose="020B0604020202020204" pitchFamily="34" charset="0"/>
              </a:rPr>
              <a:t>an </a:t>
            </a: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unclear problem within you impacts your life.</a:t>
            </a:r>
          </a:p>
          <a:p>
            <a:pPr algn="just">
              <a:lnSpc>
                <a:spcPct val="130000"/>
              </a:lnSpc>
            </a:pPr>
            <a:r>
              <a:rPr lang="en-GB" sz="1400" dirty="0">
                <a:solidFill>
                  <a:srgbClr val="000000"/>
                </a:solidFill>
                <a:latin typeface="Arial" panose="020B0604020202020204" pitchFamily="34" charset="0"/>
                <a:cs typeface="Arial" panose="020B0604020202020204" pitchFamily="34" charset="0"/>
              </a:rPr>
              <a:t>You might have had  past experience with counselling already, or this might be the first time you’ve considered it. </a:t>
            </a: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You are also trying to understand all the confusing counselling options available in terms of modality, timing and lengths. Finding a counsellor is often difficult also because the </a:t>
            </a:r>
            <a:r>
              <a:rPr lang="en-GB" sz="1400" kern="100" dirty="0">
                <a:solidFill>
                  <a:schemeClr val="tx1"/>
                </a:solidFill>
                <a:latin typeface="Arial" panose="020B0604020202020204" pitchFamily="34" charset="0"/>
                <a:ea typeface="Calibri" panose="020F0502020204030204" pitchFamily="34" charset="0"/>
                <a:cs typeface="Arial" panose="020B0604020202020204" pitchFamily="34" charset="0"/>
              </a:rPr>
              <a:t>easiest</a:t>
            </a: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fit might not be the right one.  </a:t>
            </a:r>
          </a:p>
          <a:p>
            <a:pPr marL="285750" indent="-285750" algn="just">
              <a:lnSpc>
                <a:spcPct val="130000"/>
              </a:lnSpc>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 would be happy to have an initial, free of charge online consultation where</a:t>
            </a:r>
            <a:r>
              <a:rPr lang="en-GB" sz="1400" dirty="0">
                <a:solidFill>
                  <a:srgbClr val="000000"/>
                </a:solidFill>
                <a:latin typeface="Arial" panose="020B0604020202020204" pitchFamily="34" charset="0"/>
                <a:cs typeface="Arial" panose="020B0604020202020204" pitchFamily="34" charset="0"/>
              </a:rPr>
              <a:t> I would be interested to know the main reason why you are seeking counselling, and some basic information about you such as age, occupation, support network. We can explore if psychodynamic counselling is a suitable fit for you. We will see if we can find a mutually convenient time/place for our sessions. </a:t>
            </a:r>
          </a:p>
          <a:p>
            <a:pPr marL="285750" indent="-285750">
              <a:lnSpc>
                <a:spcPct val="130000"/>
              </a:lnSpc>
              <a:buFont typeface="Arial" panose="020B0604020202020204" pitchFamily="34" charset="0"/>
              <a:buChar char="•"/>
            </a:pPr>
            <a:r>
              <a:rPr lang="en-GB" sz="1400" dirty="0">
                <a:solidFill>
                  <a:srgbClr val="000000"/>
                </a:solidFill>
                <a:latin typeface="Arial" panose="020B0604020202020204" pitchFamily="34" charset="0"/>
                <a:cs typeface="Arial" panose="020B0604020202020204" pitchFamily="34" charset="0"/>
              </a:rPr>
              <a:t>If we decide to progress, our </a:t>
            </a:r>
            <a:r>
              <a:rPr lang="en-GB" sz="1400" b="0" i="0" dirty="0">
                <a:solidFill>
                  <a:srgbClr val="000000"/>
                </a:solidFill>
                <a:effectLst/>
                <a:latin typeface="Arial" panose="020B0604020202020204" pitchFamily="34" charset="0"/>
                <a:cs typeface="Arial" panose="020B0604020202020204" pitchFamily="34" charset="0"/>
              </a:rPr>
              <a:t>2nd step is an online or in person assessment session. This could take around 1.5 hour and will be a strictly confidential discussion. This is the first opportunity we can talk more  in depth  </a:t>
            </a:r>
            <a:r>
              <a:rPr lang="en-GB" sz="1400" dirty="0">
                <a:solidFill>
                  <a:srgbClr val="000000"/>
                </a:solidFill>
                <a:latin typeface="Arial" panose="020B0604020202020204" pitchFamily="34" charset="0"/>
                <a:cs typeface="Arial" panose="020B0604020202020204" pitchFamily="34" charset="0"/>
              </a:rPr>
              <a:t>which </a:t>
            </a:r>
            <a:r>
              <a:rPr lang="en-GB" sz="1400" b="0" i="0" dirty="0">
                <a:solidFill>
                  <a:srgbClr val="000000"/>
                </a:solidFill>
                <a:effectLst/>
                <a:latin typeface="Arial" panose="020B0604020202020204" pitchFamily="34" charset="0"/>
                <a:cs typeface="Arial" panose="020B0604020202020204" pitchFamily="34" charset="0"/>
              </a:rPr>
              <a:t>would allow us to see if our counselling relationship could </a:t>
            </a:r>
            <a:r>
              <a:rPr lang="en-GB" sz="1400" dirty="0">
                <a:solidFill>
                  <a:srgbClr val="000000"/>
                </a:solidFill>
                <a:latin typeface="Arial" panose="020B0604020202020204" pitchFamily="34" charset="0"/>
                <a:cs typeface="Arial" panose="020B0604020202020204" pitchFamily="34" charset="0"/>
              </a:rPr>
              <a:t>work. There might be specific situations whereby I could not take you as a client, in which case I will explain the reason.</a:t>
            </a:r>
          </a:p>
          <a:p>
            <a:pPr marL="269875" lvl="1">
              <a:lnSpc>
                <a:spcPct val="130000"/>
              </a:lnSpc>
            </a:pPr>
            <a:r>
              <a:rPr lang="en-GB" sz="1400" b="0" i="0" dirty="0">
                <a:solidFill>
                  <a:srgbClr val="000000"/>
                </a:solidFill>
                <a:effectLst/>
                <a:latin typeface="Arial" panose="020B0604020202020204" pitchFamily="34" charset="0"/>
                <a:cs typeface="Arial" panose="020B0604020202020204" pitchFamily="34" charset="0"/>
              </a:rPr>
              <a:t>After the assessment session,  you have the choice to decide to go further or not. The fee for the assessment will be waved if you started counselling with me.</a:t>
            </a:r>
          </a:p>
          <a:p>
            <a:pPr marL="285750" indent="-285750" algn="l">
              <a:lnSpc>
                <a:spcPct val="130000"/>
              </a:lnSpc>
              <a:buFont typeface="Arial" panose="020B0604020202020204" pitchFamily="34" charset="0"/>
              <a:buChar char="•"/>
            </a:pPr>
            <a:r>
              <a:rPr lang="en-GB" sz="1400" b="0" i="0" dirty="0">
                <a:solidFill>
                  <a:srgbClr val="000000"/>
                </a:solidFill>
                <a:effectLst/>
                <a:latin typeface="Arial" panose="020B0604020202020204" pitchFamily="34" charset="0"/>
                <a:cs typeface="Arial" panose="020B0604020202020204" pitchFamily="34" charset="0"/>
              </a:rPr>
              <a:t>If we both agree to start counselling, we will set a specific time and place (in person or online) where we would meet every week.</a:t>
            </a:r>
          </a:p>
          <a:p>
            <a:pPr marL="269875" lvl="1">
              <a:lnSpc>
                <a:spcPct val="130000"/>
              </a:lnSpc>
            </a:pPr>
            <a:r>
              <a:rPr lang="en-GB" sz="1400" b="0" i="0" dirty="0">
                <a:solidFill>
                  <a:srgbClr val="000000"/>
                </a:solidFill>
                <a:effectLst/>
                <a:latin typeface="Arial" panose="020B0604020202020204" pitchFamily="34" charset="0"/>
                <a:cs typeface="Arial" panose="020B0604020202020204" pitchFamily="34" charset="0"/>
              </a:rPr>
              <a:t>Before the first counselling session I will send you a few documents you will be asked to fill in and return. Information about logistics of the sessions will be provided in advance.</a:t>
            </a:r>
          </a:p>
          <a:p>
            <a:pPr algn="just">
              <a:lnSpc>
                <a:spcPct val="13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45CB4DA-5636-42F6-A154-F99EE7F8C1EF}"/>
              </a:ext>
            </a:extLst>
          </p:cNvPr>
          <p:cNvSpPr txBox="1"/>
          <p:nvPr/>
        </p:nvSpPr>
        <p:spPr>
          <a:xfrm>
            <a:off x="3737119" y="529244"/>
            <a:ext cx="5029838" cy="369332"/>
          </a:xfrm>
          <a:prstGeom prst="rect">
            <a:avLst/>
          </a:prstGeom>
          <a:noFill/>
        </p:spPr>
        <p:txBody>
          <a:bodyPr wrap="none" rtlCol="0">
            <a:spAutoFit/>
          </a:bodyPr>
          <a:lstStyle/>
          <a:p>
            <a:r>
              <a:rPr lang="en-GB" b="1" dirty="0">
                <a:solidFill>
                  <a:srgbClr val="C00000"/>
                </a:solidFill>
              </a:rPr>
              <a:t>You as a prospective client considering counselling </a:t>
            </a:r>
          </a:p>
        </p:txBody>
      </p:sp>
      <p:sp>
        <p:nvSpPr>
          <p:cNvPr id="2" name="TextBox 1">
            <a:extLst>
              <a:ext uri="{FF2B5EF4-FFF2-40B4-BE49-F238E27FC236}">
                <a16:creationId xmlns:a16="http://schemas.microsoft.com/office/drawing/2014/main" id="{47A58AD6-CBFC-80DB-77EE-54DA0AB40170}"/>
              </a:ext>
            </a:extLst>
          </p:cNvPr>
          <p:cNvSpPr txBox="1"/>
          <p:nvPr/>
        </p:nvSpPr>
        <p:spPr>
          <a:xfrm>
            <a:off x="9344298" y="390744"/>
            <a:ext cx="1657185" cy="646331"/>
          </a:xfrm>
          <a:prstGeom prst="rect">
            <a:avLst/>
          </a:prstGeom>
          <a:noFill/>
        </p:spPr>
        <p:txBody>
          <a:bodyPr wrap="none" rtlCol="0">
            <a:spAutoFit/>
          </a:bodyPr>
          <a:lstStyle/>
          <a:p>
            <a:r>
              <a:rPr lang="en-GB" dirty="0"/>
              <a:t>Photo: poppies </a:t>
            </a:r>
          </a:p>
          <a:p>
            <a:endParaRPr lang="en-GB" dirty="0"/>
          </a:p>
        </p:txBody>
      </p:sp>
    </p:spTree>
    <p:extLst>
      <p:ext uri="{BB962C8B-B14F-4D97-AF65-F5344CB8AC3E}">
        <p14:creationId xmlns:p14="http://schemas.microsoft.com/office/powerpoint/2010/main" val="194674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56623" y="497886"/>
            <a:ext cx="1725023" cy="494892"/>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AAB7068-5ADA-ABCD-692F-FF68474FD817}"/>
              </a:ext>
            </a:extLst>
          </p:cNvPr>
          <p:cNvSpPr/>
          <p:nvPr/>
        </p:nvSpPr>
        <p:spPr>
          <a:xfrm>
            <a:off x="1889760" y="1184366"/>
            <a:ext cx="9936479" cy="5169241"/>
          </a:xfrm>
          <a:prstGeom prst="round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Abuse</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Anxiety</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Bereavement</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Burn out at work</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Cultural and integration issues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Depression</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Health related issues</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Loss</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Low self-esteem</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Personal development</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Redundancy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Relationship issues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Shyness</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Suffering from/ addiction to social media</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Stress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Trauma</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Weight gain/overeating (as addiction)</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Work related issues </a:t>
            </a:r>
          </a:p>
        </p:txBody>
      </p:sp>
      <p:sp>
        <p:nvSpPr>
          <p:cNvPr id="11" name="TextBox 10">
            <a:extLst>
              <a:ext uri="{FF2B5EF4-FFF2-40B4-BE49-F238E27FC236}">
                <a16:creationId xmlns:a16="http://schemas.microsoft.com/office/drawing/2014/main" id="{045CB4DA-5636-42F6-A154-F99EE7F8C1EF}"/>
              </a:ext>
            </a:extLst>
          </p:cNvPr>
          <p:cNvSpPr txBox="1"/>
          <p:nvPr/>
        </p:nvSpPr>
        <p:spPr>
          <a:xfrm>
            <a:off x="3376892" y="529244"/>
            <a:ext cx="5750293" cy="456535"/>
          </a:xfrm>
          <a:prstGeom prst="rect">
            <a:avLst/>
          </a:prstGeom>
          <a:noFill/>
        </p:spPr>
        <p:txBody>
          <a:bodyPr wrap="none" rtlCol="0">
            <a:spAutoFit/>
          </a:bodyPr>
          <a:lstStyle/>
          <a:p>
            <a:pPr algn="ctr">
              <a:lnSpc>
                <a:spcPct val="150000"/>
              </a:lnSpc>
            </a:pPr>
            <a:r>
              <a:rPr lang="en-GB" sz="1800" b="1"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The broad type of problems I help my clients with: </a:t>
            </a:r>
          </a:p>
        </p:txBody>
      </p:sp>
      <p:sp>
        <p:nvSpPr>
          <p:cNvPr id="2" name="TextBox 1">
            <a:extLst>
              <a:ext uri="{FF2B5EF4-FFF2-40B4-BE49-F238E27FC236}">
                <a16:creationId xmlns:a16="http://schemas.microsoft.com/office/drawing/2014/main" id="{BDC7F96E-B20C-07E8-D1AA-D1B04DDCC9E4}"/>
              </a:ext>
            </a:extLst>
          </p:cNvPr>
          <p:cNvSpPr txBox="1"/>
          <p:nvPr/>
        </p:nvSpPr>
        <p:spPr>
          <a:xfrm>
            <a:off x="9313035" y="1177367"/>
            <a:ext cx="2637966" cy="369332"/>
          </a:xfrm>
          <a:prstGeom prst="rect">
            <a:avLst/>
          </a:prstGeom>
          <a:noFill/>
        </p:spPr>
        <p:txBody>
          <a:bodyPr wrap="none" rtlCol="0">
            <a:spAutoFit/>
          </a:bodyPr>
          <a:lstStyle/>
          <a:p>
            <a:r>
              <a:rPr lang="en-GB" dirty="0"/>
              <a:t>Photos : complicated tree </a:t>
            </a:r>
          </a:p>
        </p:txBody>
      </p:sp>
    </p:spTree>
    <p:extLst>
      <p:ext uri="{BB962C8B-B14F-4D97-AF65-F5344CB8AC3E}">
        <p14:creationId xmlns:p14="http://schemas.microsoft.com/office/powerpoint/2010/main" val="39428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4F6F282-455D-81C5-565B-0DBE88824275}"/>
              </a:ext>
            </a:extLst>
          </p:cNvPr>
          <p:cNvSpPr/>
          <p:nvPr/>
        </p:nvSpPr>
        <p:spPr>
          <a:xfrm>
            <a:off x="3320716" y="1223283"/>
            <a:ext cx="8590547" cy="5303431"/>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nchorCtr="0"/>
          <a:lstStyle/>
          <a:p>
            <a:pPr>
              <a:lnSpc>
                <a:spcPct val="110000"/>
              </a:lnSpc>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Normally, in a counselling relationship, clients don’t need to know much about their counsellor. It is because that is the only way how a counsellor could remain neutral and unbiased. However, I understand that in order to enter into a so-called therapeutic relationship where trust is key, the client would need to know some basics about their counsellor. </a:t>
            </a:r>
          </a:p>
          <a:p>
            <a:pPr>
              <a:lnSpc>
                <a:spcPct val="110000"/>
              </a:lnSpc>
            </a:pP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I’m primarily a Psychodynamic counsellor meaning that I use the principles of psychotherapy. I was </a:t>
            </a:r>
            <a:r>
              <a:rPr lang="en-GB" sz="1200" kern="100" dirty="0">
                <a:solidFill>
                  <a:schemeClr val="tx1"/>
                </a:solidFill>
                <a:latin typeface="Arial" panose="020B0604020202020204" pitchFamily="34" charset="0"/>
                <a:ea typeface="Calibri" panose="020F0502020204030204" pitchFamily="34" charset="0"/>
                <a:cs typeface="Arial" panose="020B0604020202020204" pitchFamily="34" charset="0"/>
              </a:rPr>
              <a:t>trained in a BACP accredited training course. </a:t>
            </a: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I’m also a Doctor of Pharmacy and before becoming a counsellor, I worked in the pharmaceutical research industry for many years. Understanding how drugs generally work, helped me to find the balance between modern scientific advances (such as medication) and deeper emotional wellbeing provided by counselling. I believe medication and counselling would best work together. </a:t>
            </a:r>
          </a:p>
          <a:p>
            <a:pPr>
              <a:lnSpc>
                <a:spcPct val="110000"/>
              </a:lnSpc>
            </a:pP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When working with clients, I respect the client’s diagnosis made by themselves or by health care professionals.  However instead of keeping my clients in that defined “box of diagnosis” and “deal with” it, I tend to try to discover the invisible links between the different parts (past and present) of the client’s life.</a:t>
            </a:r>
          </a:p>
          <a:p>
            <a:pPr>
              <a:lnSpc>
                <a:spcPct val="110000"/>
              </a:lnSpc>
            </a:pP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For me the meaning of successful counselling is not measured by a specific achievement. It is a slow, constantly changing progress of how my clients think and feel about themselves and others. </a:t>
            </a:r>
          </a:p>
          <a:p>
            <a:pPr>
              <a:lnSpc>
                <a:spcPct val="110000"/>
              </a:lnSpc>
            </a:pP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nSpc>
                <a:spcPct val="110000"/>
              </a:lnSpc>
            </a:pPr>
            <a:r>
              <a:rPr lang="en-GB" sz="1200" dirty="0">
                <a:solidFill>
                  <a:schemeClr val="tx1"/>
                </a:solidFill>
                <a:latin typeface="Arial" panose="020B0604020202020204" pitchFamily="34" charset="0"/>
                <a:cs typeface="Arial" panose="020B0604020202020204" pitchFamily="34" charset="0"/>
              </a:rPr>
              <a:t>I </a:t>
            </a:r>
            <a:r>
              <a:rPr lang="en-GB" sz="1200" i="0" dirty="0">
                <a:solidFill>
                  <a:schemeClr val="tx1"/>
                </a:solidFill>
                <a:effectLst/>
                <a:latin typeface="Arial" panose="020B0604020202020204" pitchFamily="34" charset="0"/>
                <a:cs typeface="Arial" panose="020B0604020202020204" pitchFamily="34" charset="0"/>
              </a:rPr>
              <a:t>am a Registered Member of the </a:t>
            </a:r>
            <a:r>
              <a:rPr lang="en-GB" sz="1200" i="0" dirty="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BACP</a:t>
            </a:r>
            <a:r>
              <a:rPr lang="en-GB" sz="1200" i="0" dirty="0">
                <a:solidFill>
                  <a:schemeClr val="tx1"/>
                </a:solidFill>
                <a:effectLst/>
                <a:latin typeface="Arial" panose="020B0604020202020204" pitchFamily="34" charset="0"/>
                <a:cs typeface="Arial" panose="020B0604020202020204" pitchFamily="34" charset="0"/>
              </a:rPr>
              <a:t> (</a:t>
            </a:r>
            <a:r>
              <a:rPr lang="en-GB" sz="1200" b="0" i="0" dirty="0">
                <a:solidFill>
                  <a:srgbClr val="202124"/>
                </a:solidFill>
                <a:effectLst/>
                <a:latin typeface="Arial" panose="020B0604020202020204" pitchFamily="34" charset="0"/>
                <a:cs typeface="Arial" panose="020B0604020202020204" pitchFamily="34" charset="0"/>
              </a:rPr>
              <a:t>British Association for Counselling and Psychotherapy) </a:t>
            </a:r>
            <a:r>
              <a:rPr lang="en-GB" sz="1200" i="0" dirty="0">
                <a:solidFill>
                  <a:schemeClr val="tx1"/>
                </a:solidFill>
                <a:effectLst/>
                <a:latin typeface="Arial" panose="020B0604020202020204" pitchFamily="34" charset="0"/>
                <a:cs typeface="Arial" panose="020B0604020202020204" pitchFamily="34" charset="0"/>
              </a:rPr>
              <a:t>and work within the </a:t>
            </a:r>
            <a:r>
              <a:rPr lang="en-GB" sz="1200" i="0" dirty="0">
                <a:solidFill>
                  <a:schemeClr val="tx1"/>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BACP Ethical Framework for the Counselling Professions</a:t>
            </a:r>
            <a:r>
              <a:rPr lang="en-GB" sz="1200" i="0" dirty="0">
                <a:solidFill>
                  <a:schemeClr val="tx1"/>
                </a:solidFill>
                <a:effectLst/>
                <a:latin typeface="Arial" panose="020B0604020202020204" pitchFamily="34" charset="0"/>
                <a:cs typeface="Arial" panose="020B0604020202020204" pitchFamily="34" charset="0"/>
              </a:rPr>
              <a:t>. This includes the requirement that I attend regular supervision to discuss my client work with an experienced colleague, and that I undertake ongoing professional development. </a:t>
            </a: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45CB4DA-5636-42F6-A154-F99EE7F8C1EF}"/>
              </a:ext>
            </a:extLst>
          </p:cNvPr>
          <p:cNvSpPr txBox="1"/>
          <p:nvPr/>
        </p:nvSpPr>
        <p:spPr>
          <a:xfrm>
            <a:off x="4141170" y="576952"/>
            <a:ext cx="3909660" cy="646331"/>
          </a:xfrm>
          <a:prstGeom prst="rect">
            <a:avLst/>
          </a:prstGeom>
          <a:noFill/>
        </p:spPr>
        <p:txBody>
          <a:bodyPr wrap="none" rtlCol="0">
            <a:spAutoFit/>
          </a:bodyPr>
          <a:lstStyle/>
          <a:p>
            <a:r>
              <a:rPr lang="en-GB" b="1" kern="100" dirty="0">
                <a:latin typeface="Arial Rounded MT Bold" panose="020F0704030504030204" pitchFamily="34" charset="0"/>
                <a:ea typeface="Calibri" panose="020F0502020204030204" pitchFamily="34" charset="0"/>
                <a:cs typeface="Calibri" panose="020F0502020204030204" pitchFamily="34" charset="0"/>
              </a:rPr>
              <a:t>Introducing myself as counsellor </a:t>
            </a:r>
          </a:p>
          <a:p>
            <a:endParaRPr lang="en-GB" dirty="0"/>
          </a:p>
        </p:txBody>
      </p:sp>
      <p:sp>
        <p:nvSpPr>
          <p:cNvPr id="3" name="Text Box 2">
            <a:extLst>
              <a:ext uri="{FF2B5EF4-FFF2-40B4-BE49-F238E27FC236}">
                <a16:creationId xmlns:a16="http://schemas.microsoft.com/office/drawing/2014/main" id="{526D0C3D-3895-A460-0B05-2B521BC96431}"/>
              </a:ext>
            </a:extLst>
          </p:cNvPr>
          <p:cNvSpPr txBox="1">
            <a:spLocks noChangeArrowheads="1"/>
          </p:cNvSpPr>
          <p:nvPr/>
        </p:nvSpPr>
        <p:spPr bwMode="auto">
          <a:xfrm>
            <a:off x="804818" y="529293"/>
            <a:ext cx="1725023" cy="494892"/>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F530417-7877-A22C-655C-CB94BDD818BF}"/>
              </a:ext>
            </a:extLst>
          </p:cNvPr>
          <p:cNvSpPr txBox="1"/>
          <p:nvPr/>
        </p:nvSpPr>
        <p:spPr>
          <a:xfrm>
            <a:off x="4141170" y="147462"/>
            <a:ext cx="1962525" cy="369332"/>
          </a:xfrm>
          <a:prstGeom prst="rect">
            <a:avLst/>
          </a:prstGeom>
          <a:noFill/>
        </p:spPr>
        <p:txBody>
          <a:bodyPr wrap="none" rtlCol="0">
            <a:spAutoFit/>
          </a:bodyPr>
          <a:lstStyle/>
          <a:p>
            <a:r>
              <a:rPr lang="en-GB" dirty="0"/>
              <a:t>Photo: faded tulips</a:t>
            </a:r>
          </a:p>
        </p:txBody>
      </p:sp>
      <p:pic>
        <p:nvPicPr>
          <p:cNvPr id="6" name="Picture 5">
            <a:extLst>
              <a:ext uri="{FF2B5EF4-FFF2-40B4-BE49-F238E27FC236}">
                <a16:creationId xmlns:a16="http://schemas.microsoft.com/office/drawing/2014/main" id="{0516BCE3-3BEA-82E4-A371-C4879D516249}"/>
              </a:ext>
            </a:extLst>
          </p:cNvPr>
          <p:cNvPicPr>
            <a:picLocks noChangeAspect="1"/>
          </p:cNvPicPr>
          <p:nvPr/>
        </p:nvPicPr>
        <p:blipFill>
          <a:blip r:embed="rId4"/>
          <a:stretch>
            <a:fillRect/>
          </a:stretch>
        </p:blipFill>
        <p:spPr>
          <a:xfrm>
            <a:off x="676439" y="1340930"/>
            <a:ext cx="1969179" cy="2334970"/>
          </a:xfrm>
          <a:prstGeom prst="rect">
            <a:avLst/>
          </a:prstGeom>
        </p:spPr>
      </p:pic>
      <p:pic>
        <p:nvPicPr>
          <p:cNvPr id="8" name="Picture 7">
            <a:extLst>
              <a:ext uri="{FF2B5EF4-FFF2-40B4-BE49-F238E27FC236}">
                <a16:creationId xmlns:a16="http://schemas.microsoft.com/office/drawing/2014/main" id="{719027FE-A884-6999-81C7-3E4B1D40F061}"/>
              </a:ext>
            </a:extLst>
          </p:cNvPr>
          <p:cNvPicPr>
            <a:picLocks noChangeAspect="1"/>
          </p:cNvPicPr>
          <p:nvPr/>
        </p:nvPicPr>
        <p:blipFill>
          <a:blip r:embed="rId5"/>
          <a:stretch>
            <a:fillRect/>
          </a:stretch>
        </p:blipFill>
        <p:spPr>
          <a:xfrm>
            <a:off x="560662" y="5345066"/>
            <a:ext cx="2200734" cy="982550"/>
          </a:xfrm>
          <a:prstGeom prst="rect">
            <a:avLst/>
          </a:prstGeom>
        </p:spPr>
      </p:pic>
    </p:spTree>
    <p:extLst>
      <p:ext uri="{BB962C8B-B14F-4D97-AF65-F5344CB8AC3E}">
        <p14:creationId xmlns:p14="http://schemas.microsoft.com/office/powerpoint/2010/main" val="2004752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5CB4DA-5636-42F6-A154-F99EE7F8C1EF}"/>
              </a:ext>
            </a:extLst>
          </p:cNvPr>
          <p:cNvSpPr txBox="1"/>
          <p:nvPr/>
        </p:nvSpPr>
        <p:spPr>
          <a:xfrm>
            <a:off x="2607545" y="576952"/>
            <a:ext cx="6976911" cy="723275"/>
          </a:xfrm>
          <a:prstGeom prst="rect">
            <a:avLst/>
          </a:prstGeom>
          <a:noFill/>
        </p:spPr>
        <p:txBody>
          <a:bodyPr wrap="none" rtlCol="0">
            <a:spAutoFit/>
          </a:bodyPr>
          <a:lstStyle/>
          <a:p>
            <a:pPr algn="ctr">
              <a:spcBef>
                <a:spcPts val="600"/>
              </a:spcBef>
              <a:spcAft>
                <a:spcPts val="600"/>
              </a:spcAft>
            </a:pPr>
            <a:r>
              <a:rPr lang="en-GB" sz="1800" b="1" kern="100" dirty="0">
                <a:effectLst/>
                <a:latin typeface="Arial Rounded MT Bold" panose="020F0704030504030204" pitchFamily="34" charset="0"/>
                <a:ea typeface="Calibri" panose="020F0502020204030204" pitchFamily="34" charset="0"/>
                <a:cs typeface="Calibri" panose="020F0502020204030204" pitchFamily="34" charset="0"/>
              </a:rPr>
              <a:t>What happens in our counselling room (in person or virtual)? </a:t>
            </a:r>
          </a:p>
          <a:p>
            <a:endParaRPr lang="en-GB" dirty="0"/>
          </a:p>
        </p:txBody>
      </p:sp>
      <p:sp>
        <p:nvSpPr>
          <p:cNvPr id="2" name="Rectangle: Rounded Corners 1">
            <a:extLst>
              <a:ext uri="{FF2B5EF4-FFF2-40B4-BE49-F238E27FC236}">
                <a16:creationId xmlns:a16="http://schemas.microsoft.com/office/drawing/2014/main" id="{C6A8CE83-610A-25E2-157E-10E05ADBBF66}"/>
              </a:ext>
            </a:extLst>
          </p:cNvPr>
          <p:cNvSpPr/>
          <p:nvPr/>
        </p:nvSpPr>
        <p:spPr>
          <a:xfrm>
            <a:off x="804818" y="1750423"/>
            <a:ext cx="10933526" cy="4530625"/>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nchorCtr="0"/>
          <a:lstStyle/>
          <a:p>
            <a:pPr algn="just">
              <a:lnSpc>
                <a:spcPct val="110000"/>
              </a:lnSpc>
              <a:spcAft>
                <a:spcPts val="300"/>
              </a:spcAft>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Counselling always takes place in a strictly confidential environmental for both you (client) and me (counsellor).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 will be available for our discussion precisely at the start of the agreed hour and will finish 50 minutes later.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Primarily, the counselling space is yours; I’m there to listen but it does not mean that I’m passive. I’m interested in you, your struggles, emotions</a:t>
            </a:r>
            <a:r>
              <a:rPr lang="en-GB" sz="1400" kern="100" dirty="0">
                <a:solidFill>
                  <a:srgbClr val="000000"/>
                </a:solidFill>
                <a:latin typeface="Arial" panose="020B0604020202020204" pitchFamily="34" charset="0"/>
                <a:ea typeface="Calibri" panose="020F0502020204030204" pitchFamily="34" charset="0"/>
                <a:cs typeface="Times New Roman" panose="02020603050405020304" pitchFamily="18" charset="0"/>
              </a:rPr>
              <a:t> and </a:t>
            </a: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everything that is an important part of you.</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I’m there as an unbiased “other” person who could help to process what you cannot do yourself. </a:t>
            </a:r>
          </a:p>
          <a:p>
            <a:pPr algn="just">
              <a:lnSpc>
                <a:spcPct val="110000"/>
              </a:lnSpc>
              <a:spcAft>
                <a:spcPts val="3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Every counselling session is unique and there is no homework or pre-planning involved. You just have to turn up and be truly yourself in that moment and space.</a:t>
            </a:r>
          </a:p>
        </p:txBody>
      </p:sp>
      <p:sp>
        <p:nvSpPr>
          <p:cNvPr id="3" name="Text Box 2">
            <a:extLst>
              <a:ext uri="{FF2B5EF4-FFF2-40B4-BE49-F238E27FC236}">
                <a16:creationId xmlns:a16="http://schemas.microsoft.com/office/drawing/2014/main" id="{526D0C3D-3895-A460-0B05-2B521BC96431}"/>
              </a:ext>
            </a:extLst>
          </p:cNvPr>
          <p:cNvSpPr txBox="1">
            <a:spLocks noChangeArrowheads="1"/>
          </p:cNvSpPr>
          <p:nvPr/>
        </p:nvSpPr>
        <p:spPr bwMode="auto">
          <a:xfrm>
            <a:off x="804818" y="529293"/>
            <a:ext cx="1725023" cy="494892"/>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E9E9E1A-EBFA-A68C-F2FD-617C4E630983}"/>
              </a:ext>
            </a:extLst>
          </p:cNvPr>
          <p:cNvSpPr txBox="1"/>
          <p:nvPr/>
        </p:nvSpPr>
        <p:spPr>
          <a:xfrm>
            <a:off x="8895514" y="155751"/>
            <a:ext cx="2842830" cy="369332"/>
          </a:xfrm>
          <a:prstGeom prst="rect">
            <a:avLst/>
          </a:prstGeom>
          <a:noFill/>
        </p:spPr>
        <p:txBody>
          <a:bodyPr wrap="none" rtlCol="0">
            <a:spAutoFit/>
          </a:bodyPr>
          <a:lstStyle/>
          <a:p>
            <a:r>
              <a:rPr lang="en-GB" dirty="0"/>
              <a:t>Photo: view from my garden</a:t>
            </a:r>
          </a:p>
        </p:txBody>
      </p:sp>
    </p:spTree>
    <p:extLst>
      <p:ext uri="{BB962C8B-B14F-4D97-AF65-F5344CB8AC3E}">
        <p14:creationId xmlns:p14="http://schemas.microsoft.com/office/powerpoint/2010/main" val="1376481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AAB7068-5ADA-ABCD-692F-FF68474FD817}"/>
              </a:ext>
            </a:extLst>
          </p:cNvPr>
          <p:cNvSpPr/>
          <p:nvPr/>
        </p:nvSpPr>
        <p:spPr>
          <a:xfrm>
            <a:off x="224405" y="991777"/>
            <a:ext cx="11743190" cy="5553003"/>
          </a:xfrm>
          <a:prstGeom prst="round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offer both long term (open ended) and short term (~16 weeks) counselling.  At present, I’m only accepting individual adult (18+) clients. </a:t>
            </a:r>
          </a:p>
          <a:p>
            <a:pPr>
              <a:lnSpc>
                <a:spcPct val="11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Counselling sessions can be </a:t>
            </a:r>
          </a:p>
          <a:p>
            <a:pPr marL="285750" indent="-285750">
              <a:lnSpc>
                <a:spcPct val="110000"/>
              </a:lnSpc>
              <a:spcAft>
                <a:spcPts val="300"/>
              </a:spcAft>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 person in my home practice near Chichester, West Sussex, UK. (</a:t>
            </a: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the </a:t>
            </a: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exact address will be provided during the Introductory or Assessment session) </a:t>
            </a:r>
          </a:p>
          <a:p>
            <a:pPr marL="285750" indent="-285750">
              <a:lnSpc>
                <a:spcPct val="110000"/>
              </a:lnSpc>
              <a:spcAft>
                <a:spcPts val="300"/>
              </a:spcAft>
              <a:buFont typeface="Arial" panose="020B0604020202020204" pitchFamily="34" charset="0"/>
              <a:buChar char="•"/>
            </a:pP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O</a:t>
            </a: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nline for clients within and outside of UK using either Teams or Zoom. </a:t>
            </a:r>
          </a:p>
          <a:p>
            <a:pPr>
              <a:lnSpc>
                <a:spcPct val="110000"/>
              </a:lnSpc>
              <a:spcAft>
                <a:spcPts val="300"/>
              </a:spcAft>
            </a:pPr>
            <a:endPar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My availability for sessions often changes but it is broad, and it can include weekday evenings (5PM and 6PM) and Saturday morning (9, 10 and 11AM) UK time.</a:t>
            </a:r>
          </a:p>
          <a:p>
            <a:pPr>
              <a:lnSpc>
                <a:spcPct val="110000"/>
              </a:lnSpc>
              <a:spcAft>
                <a:spcPts val="300"/>
              </a:spcAft>
            </a:pPr>
            <a:endPar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My usual fee is £50 per session however  </a:t>
            </a:r>
          </a:p>
          <a:p>
            <a:pPr marL="285750" indent="-285750">
              <a:lnSpc>
                <a:spcPct val="110000"/>
              </a:lnSpc>
              <a:spcAft>
                <a:spcPts val="300"/>
              </a:spcAft>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offer discounted rate (£25) to students and people who live on benefits.  </a:t>
            </a:r>
          </a:p>
          <a:p>
            <a:pPr marL="285750" indent="-285750">
              <a:lnSpc>
                <a:spcPct val="110000"/>
              </a:lnSpc>
              <a:spcAft>
                <a:spcPts val="300"/>
              </a:spcAft>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fee for clients outside of UK to be confirmed </a:t>
            </a:r>
          </a:p>
          <a:p>
            <a:pPr>
              <a:lnSpc>
                <a:spcPct val="11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ask clients to accept/sign a counselling contract with me (</a:t>
            </a:r>
            <a:r>
              <a:rPr lang="en-GB" sz="1400" kern="1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BelieveinTalking</a:t>
            </a: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Ltd) before counselling starts. The terms and conditions are clearly defined including cancellation of individual sessions (at least 24hrs before) and 3 weeks’ notice period to end counselling. </a:t>
            </a:r>
          </a:p>
          <a:p>
            <a:pPr>
              <a:lnSpc>
                <a:spcPct val="11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My preferred client communication outside of the counselling sessions is via email:  </a:t>
            </a:r>
            <a:r>
              <a:rPr lang="en-GB" sz="1400" u="sng"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believeintalking@hotmail.com</a:t>
            </a: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Language of counselling is English </a:t>
            </a:r>
          </a:p>
          <a:p>
            <a:pPr algn="just">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p>
          <a:p>
            <a:pPr marL="342900" lvl="0" indent="-342900" algn="just">
              <a:lnSpc>
                <a:spcPct val="150000"/>
              </a:lnSpc>
              <a:buFont typeface="Symbol" panose="05050102010706020507" pitchFamily="18" charset="2"/>
              <a:buChar char=""/>
            </a:pPr>
            <a:endPar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331B4C5C-167F-9589-03C3-64D2314A70C5}"/>
              </a:ext>
            </a:extLst>
          </p:cNvPr>
          <p:cNvSpPr txBox="1"/>
          <p:nvPr/>
        </p:nvSpPr>
        <p:spPr>
          <a:xfrm>
            <a:off x="4074390" y="478451"/>
            <a:ext cx="2881173" cy="369332"/>
          </a:xfrm>
          <a:prstGeom prst="rect">
            <a:avLst/>
          </a:prstGeom>
          <a:noFill/>
        </p:spPr>
        <p:txBody>
          <a:bodyPr wrap="none" rtlCol="0">
            <a:spAutoFit/>
          </a:bodyPr>
          <a:lstStyle/>
          <a:p>
            <a:pPr algn="ctr">
              <a:spcBef>
                <a:spcPts val="600"/>
              </a:spcBef>
              <a:spcAft>
                <a:spcPts val="600"/>
              </a:spcAft>
            </a:pPr>
            <a:r>
              <a:rPr lang="en-GB" b="1" kern="100" dirty="0">
                <a:latin typeface="Arial Rounded MT Bold" panose="020F0704030504030204" pitchFamily="34" charset="0"/>
                <a:ea typeface="Calibri" panose="020F0502020204030204" pitchFamily="34" charset="0"/>
                <a:cs typeface="Calibri" panose="020F0502020204030204" pitchFamily="34" charset="0"/>
              </a:rPr>
              <a:t>I</a:t>
            </a:r>
            <a:r>
              <a:rPr lang="en-GB" sz="1800" b="1" kern="100" dirty="0">
                <a:solidFill>
                  <a:schemeClr val="tx1"/>
                </a:solidFill>
                <a:effectLst/>
                <a:latin typeface="Arial Rounded MT Bold" panose="020F0704030504030204" pitchFamily="34" charset="0"/>
                <a:ea typeface="Calibri" panose="020F0502020204030204" pitchFamily="34" charset="0"/>
                <a:cs typeface="Calibri" panose="020F0502020204030204" pitchFamily="34" charset="0"/>
              </a:rPr>
              <a:t>mportant Practicalities </a:t>
            </a:r>
            <a:endPar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 name="Text Box 2">
            <a:extLst>
              <a:ext uri="{FF2B5EF4-FFF2-40B4-BE49-F238E27FC236}">
                <a16:creationId xmlns:a16="http://schemas.microsoft.com/office/drawing/2014/main" id="{00AD4878-0055-0AFA-7F6A-73B7593C8986}"/>
              </a:ext>
            </a:extLst>
          </p:cNvPr>
          <p:cNvSpPr txBox="1">
            <a:spLocks noChangeArrowheads="1"/>
          </p:cNvSpPr>
          <p:nvPr/>
        </p:nvSpPr>
        <p:spPr bwMode="auto">
          <a:xfrm>
            <a:off x="447766" y="295282"/>
            <a:ext cx="1725023" cy="494892"/>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190E92A-F711-5683-4265-B9203959A173}"/>
              </a:ext>
            </a:extLst>
          </p:cNvPr>
          <p:cNvSpPr txBox="1"/>
          <p:nvPr/>
        </p:nvSpPr>
        <p:spPr>
          <a:xfrm>
            <a:off x="8665029" y="478451"/>
            <a:ext cx="2432525" cy="369332"/>
          </a:xfrm>
          <a:prstGeom prst="rect">
            <a:avLst/>
          </a:prstGeom>
          <a:noFill/>
        </p:spPr>
        <p:txBody>
          <a:bodyPr wrap="none" rtlCol="0">
            <a:spAutoFit/>
          </a:bodyPr>
          <a:lstStyle/>
          <a:p>
            <a:r>
              <a:rPr lang="en-GB" dirty="0"/>
              <a:t>Photo:  multiple flowers</a:t>
            </a:r>
          </a:p>
        </p:txBody>
      </p:sp>
    </p:spTree>
    <p:extLst>
      <p:ext uri="{BB962C8B-B14F-4D97-AF65-F5344CB8AC3E}">
        <p14:creationId xmlns:p14="http://schemas.microsoft.com/office/powerpoint/2010/main" val="407471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1192</Words>
  <Application>Microsoft Macintosh PowerPoint</Application>
  <PresentationFormat>Widescreen</PresentationFormat>
  <Paragraphs>90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Arial Rounded MT Bold</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Jenovari-Brown</dc:creator>
  <cp:lastModifiedBy>Meijer Design</cp:lastModifiedBy>
  <cp:revision>36</cp:revision>
  <dcterms:created xsi:type="dcterms:W3CDTF">2023-06-10T10:56:35Z</dcterms:created>
  <dcterms:modified xsi:type="dcterms:W3CDTF">2023-06-13T19:27:52Z</dcterms:modified>
</cp:coreProperties>
</file>